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5"/>
  </p:notesMasterIdLst>
  <p:sldIdLst>
    <p:sldId id="257" r:id="rId3"/>
    <p:sldId id="256" r:id="rId4"/>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86" autoAdjust="0"/>
  </p:normalViewPr>
  <p:slideViewPr>
    <p:cSldViewPr>
      <p:cViewPr>
        <p:scale>
          <a:sx n="100" d="100"/>
          <a:sy n="100" d="100"/>
        </p:scale>
        <p:origin x="-2172" y="20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678E3E-3F49-41F1-8957-6A3187D75588}" type="datetimeFigureOut">
              <a:rPr lang="en-US" smtClean="0"/>
              <a:pPr/>
              <a:t>12/17/2014</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EC8ED2D-8C33-45AA-B09D-F70CFC911558}" type="slidenum">
              <a:rPr lang="en-US" smtClean="0"/>
              <a:pPr/>
              <a:t>‹#›</a:t>
            </a:fld>
            <a:endParaRPr lang="en-US"/>
          </a:p>
        </p:txBody>
      </p:sp>
    </p:spTree>
    <p:extLst>
      <p:ext uri="{BB962C8B-B14F-4D97-AF65-F5344CB8AC3E}">
        <p14:creationId xmlns:p14="http://schemas.microsoft.com/office/powerpoint/2010/main" xmlns="" val="1512153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C8ED2D-8C33-45AA-B09D-F70CFC91155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7100" y="696913"/>
            <a:ext cx="2616200" cy="34861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C8ED2D-8C33-45AA-B09D-F70CFC91155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6"/>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12004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00920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889887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533382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163984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233210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3554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426230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847262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693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639080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8C4BB0-4CBD-47FC-9C76-8570E6D7E1CE}" type="datetimeFigureOut">
              <a:rPr lang="en-US" smtClean="0"/>
              <a:pPr/>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7B5AD8-3407-43EE-A0BB-CA1A78BABF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B8C4BB0-4CBD-47FC-9C76-8570E6D7E1CE}" type="datetimeFigureOut">
              <a:rPr lang="en-US" smtClean="0"/>
              <a:pPr/>
              <a:t>12/17/2014</a:t>
            </a:fld>
            <a:endParaRPr lang="en-US"/>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17B5AD8-3407-43EE-A0BB-CA1A78BABF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0409AE0-C783-460E-BCD1-2DCC2B28B737}" type="datetimeFigureOut">
              <a:rPr lang="en-US" smtClean="0">
                <a:solidFill>
                  <a:prstClr val="black">
                    <a:tint val="75000"/>
                  </a:prstClr>
                </a:solidFill>
              </a:rPr>
              <a:pPr/>
              <a:t>12/17/2014</a:t>
            </a:fld>
            <a:endParaRPr lang="en-US">
              <a:solidFill>
                <a:prstClr val="black">
                  <a:tint val="75000"/>
                </a:prstClr>
              </a:solidFill>
            </a:endParaRPr>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B0A0C5D-9090-4ED8-87AF-46DB75DAAFE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52587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6B996"/>
        </a:solidFill>
        <a:effectLst/>
      </p:bgPr>
    </p:bg>
    <p:spTree>
      <p:nvGrpSpPr>
        <p:cNvPr id="1" name=""/>
        <p:cNvGrpSpPr/>
        <p:nvPr/>
      </p:nvGrpSpPr>
      <p:grpSpPr>
        <a:xfrm>
          <a:off x="0" y="0"/>
          <a:ext cx="0" cy="0"/>
          <a:chOff x="0" y="0"/>
          <a:chExt cx="0" cy="0"/>
        </a:xfrm>
      </p:grpSpPr>
      <p:pic>
        <p:nvPicPr>
          <p:cNvPr id="7" name="Picture 6" descr="Have-a-Question.gif"/>
          <p:cNvPicPr>
            <a:picLocks noChangeAspect="1"/>
          </p:cNvPicPr>
          <p:nvPr/>
        </p:nvPicPr>
        <p:blipFill>
          <a:blip r:embed="rId3" cstate="print"/>
          <a:srcRect l="11556"/>
          <a:stretch>
            <a:fillRect/>
          </a:stretch>
        </p:blipFill>
        <p:spPr>
          <a:xfrm>
            <a:off x="0" y="0"/>
            <a:ext cx="6858000" cy="9144000"/>
          </a:xfrm>
          <a:prstGeom prst="rect">
            <a:avLst/>
          </a:prstGeom>
        </p:spPr>
      </p:pic>
    </p:spTree>
    <p:extLst>
      <p:ext uri="{BB962C8B-B14F-4D97-AF65-F5344CB8AC3E}">
        <p14:creationId xmlns:p14="http://schemas.microsoft.com/office/powerpoint/2010/main" xmlns="" val="33129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descr="4BCT_701BSB Logo"/>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838200" y="1295400"/>
            <a:ext cx="5410200" cy="7213607"/>
          </a:xfrm>
          <a:prstGeom prst="rect">
            <a:avLst/>
          </a:prstGeom>
          <a:noFill/>
        </p:spPr>
      </p:pic>
      <p:sp>
        <p:nvSpPr>
          <p:cNvPr id="5" name="TextBox 4"/>
          <p:cNvSpPr txBox="1"/>
          <p:nvPr/>
        </p:nvSpPr>
        <p:spPr>
          <a:xfrm>
            <a:off x="457200" y="381002"/>
            <a:ext cx="6019800" cy="7971413"/>
          </a:xfrm>
          <a:prstGeom prst="rect">
            <a:avLst/>
          </a:prstGeom>
          <a:noFill/>
        </p:spPr>
        <p:txBody>
          <a:bodyPr wrap="square" rtlCol="0">
            <a:spAutoFit/>
          </a:bodyPr>
          <a:lstStyle/>
          <a:p>
            <a:pPr algn="ctr"/>
            <a:endParaRPr lang="en-US" sz="1200" dirty="0" smtClean="0">
              <a:latin typeface="Times New Roman" pitchFamily="18" charset="0"/>
              <a:cs typeface="Times New Roman" pitchFamily="18" charset="0"/>
            </a:endParaRPr>
          </a:p>
          <a:p>
            <a:pPr algn="ctr"/>
            <a:endParaRPr lang="en-US" sz="1200" dirty="0">
              <a:latin typeface="Times New Roman" pitchFamily="18" charset="0"/>
              <a:cs typeface="Times New Roman" pitchFamily="18" charset="0"/>
            </a:endParaRPr>
          </a:p>
          <a:p>
            <a:pPr algn="ctr"/>
            <a:endParaRPr lang="en-US" sz="1200" dirty="0" smtClean="0">
              <a:latin typeface="Times New Roman" pitchFamily="18" charset="0"/>
              <a:cs typeface="Times New Roman" pitchFamily="18" charset="0"/>
            </a:endParaRPr>
          </a:p>
          <a:p>
            <a:pPr algn="ctr"/>
            <a:r>
              <a:rPr lang="en-US" sz="1200" dirty="0" smtClean="0">
                <a:latin typeface="Times New Roman" pitchFamily="18" charset="0"/>
                <a:cs typeface="Times New Roman" pitchFamily="18" charset="0"/>
              </a:rPr>
              <a:t>30 </a:t>
            </a:r>
            <a:r>
              <a:rPr lang="en-US" sz="1200" dirty="0">
                <a:latin typeface="Times New Roman" pitchFamily="18" charset="0"/>
                <a:cs typeface="Times New Roman" pitchFamily="18" charset="0"/>
              </a:rPr>
              <a:t>December 2009</a:t>
            </a:r>
          </a:p>
          <a:p>
            <a:r>
              <a:rPr lang="en-US" sz="1200" dirty="0">
                <a:latin typeface="Times New Roman" pitchFamily="18" charset="0"/>
                <a:cs typeface="Times New Roman" pitchFamily="18" charset="0"/>
              </a:rPr>
              <a:t> </a:t>
            </a:r>
          </a:p>
          <a:p>
            <a:r>
              <a:rPr lang="en-US" sz="1200" dirty="0">
                <a:latin typeface="Times New Roman" pitchFamily="18" charset="0"/>
                <a:cs typeface="Times New Roman" pitchFamily="18" charset="0"/>
              </a:rPr>
              <a:t> </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Dear </a:t>
            </a:r>
            <a:r>
              <a:rPr lang="en-US" sz="1200" dirty="0">
                <a:latin typeface="Times New Roman" pitchFamily="18" charset="0"/>
                <a:cs typeface="Times New Roman" pitchFamily="18" charset="0"/>
              </a:rPr>
              <a:t>Soldier,</a:t>
            </a:r>
          </a:p>
          <a:p>
            <a:r>
              <a:rPr lang="en-US" sz="1200" dirty="0">
                <a:latin typeface="Times New Roman" pitchFamily="18" charset="0"/>
                <a:cs typeface="Times New Roman" pitchFamily="18" charset="0"/>
              </a:rPr>
              <a:t>It is my distinct pleasure to officially welcome you to the 701</a:t>
            </a:r>
            <a:r>
              <a:rPr lang="en-US" sz="1200" baseline="30000" dirty="0">
                <a:latin typeface="Times New Roman" pitchFamily="18" charset="0"/>
                <a:cs typeface="Times New Roman" pitchFamily="18" charset="0"/>
              </a:rPr>
              <a:t>st</a:t>
            </a:r>
            <a:r>
              <a:rPr lang="en-US" sz="1200" dirty="0">
                <a:latin typeface="Times New Roman" pitchFamily="18" charset="0"/>
                <a:cs typeface="Times New Roman" pitchFamily="18" charset="0"/>
              </a:rPr>
              <a:t> Brigade Support Battalion (BSB).</a:t>
            </a:r>
          </a:p>
          <a:p>
            <a:r>
              <a:rPr lang="en-US" sz="1200" dirty="0">
                <a:latin typeface="Times New Roman" pitchFamily="18" charset="0"/>
                <a:cs typeface="Times New Roman" pitchFamily="18" charset="0"/>
              </a:rPr>
              <a:t> </a:t>
            </a:r>
          </a:p>
          <a:p>
            <a:r>
              <a:rPr lang="en-US" sz="1200" dirty="0">
                <a:latin typeface="Times New Roman" pitchFamily="18" charset="0"/>
                <a:cs typeface="Times New Roman" pitchFamily="18" charset="0"/>
              </a:rPr>
              <a:t>We are excited about the future of our great organization as part of one of the newest units in the Army, the 4</a:t>
            </a:r>
            <a:r>
              <a:rPr lang="en-US" sz="1200" baseline="30000" dirty="0">
                <a:latin typeface="Times New Roman" pitchFamily="18" charset="0"/>
                <a:cs typeface="Times New Roman" pitchFamily="18" charset="0"/>
              </a:rPr>
              <a:t>th</a:t>
            </a:r>
            <a:r>
              <a:rPr lang="en-US" sz="1200" dirty="0">
                <a:latin typeface="Times New Roman" pitchFamily="18" charset="0"/>
                <a:cs typeface="Times New Roman" pitchFamily="18" charset="0"/>
              </a:rPr>
              <a:t> Infantry Brigade Combat Team (IBCT), 1</a:t>
            </a:r>
            <a:r>
              <a:rPr lang="en-US" sz="1200" baseline="30000" dirty="0">
                <a:latin typeface="Times New Roman" pitchFamily="18" charset="0"/>
                <a:cs typeface="Times New Roman" pitchFamily="18" charset="0"/>
              </a:rPr>
              <a:t>st</a:t>
            </a:r>
            <a:r>
              <a:rPr lang="en-US" sz="1200" dirty="0">
                <a:latin typeface="Times New Roman" pitchFamily="18" charset="0"/>
                <a:cs typeface="Times New Roman" pitchFamily="18" charset="0"/>
              </a:rPr>
              <a:t> Infantry Division.  I know you will find your assignment professionally and personally rewarding.</a:t>
            </a:r>
          </a:p>
          <a:p>
            <a:r>
              <a:rPr lang="en-US" sz="1200" dirty="0">
                <a:latin typeface="Times New Roman" pitchFamily="18" charset="0"/>
                <a:cs typeface="Times New Roman" pitchFamily="18" charset="0"/>
              </a:rPr>
              <a:t> </a:t>
            </a:r>
          </a:p>
          <a:p>
            <a:r>
              <a:rPr lang="en-US" sz="1200" dirty="0">
                <a:latin typeface="Times New Roman" pitchFamily="18" charset="0"/>
                <a:cs typeface="Times New Roman" pitchFamily="18" charset="0"/>
              </a:rPr>
              <a:t>The 701</a:t>
            </a:r>
            <a:r>
              <a:rPr lang="en-US" sz="1200" baseline="30000" dirty="0">
                <a:latin typeface="Times New Roman" pitchFamily="18" charset="0"/>
                <a:cs typeface="Times New Roman" pitchFamily="18" charset="0"/>
              </a:rPr>
              <a:t>st</a:t>
            </a:r>
            <a:r>
              <a:rPr lang="en-US" sz="1200" dirty="0">
                <a:latin typeface="Times New Roman" pitchFamily="18" charset="0"/>
                <a:cs typeface="Times New Roman" pitchFamily="18" charset="0"/>
              </a:rPr>
              <a:t> BSB’s mission is to provide tactical multifunctional logistics service.   This battalion has key roles in the Army Transformation and the Global War on Terrorism.  The battalion is comprised of eight companies which will provide direct support to the 4</a:t>
            </a:r>
            <a:r>
              <a:rPr lang="en-US" sz="1200" baseline="30000" dirty="0">
                <a:latin typeface="Times New Roman" pitchFamily="18" charset="0"/>
                <a:cs typeface="Times New Roman" pitchFamily="18" charset="0"/>
              </a:rPr>
              <a:t>th</a:t>
            </a:r>
            <a:r>
              <a:rPr lang="en-US" sz="1200" dirty="0">
                <a:latin typeface="Times New Roman" pitchFamily="18" charset="0"/>
                <a:cs typeface="Times New Roman" pitchFamily="18" charset="0"/>
              </a:rPr>
              <a:t> IBCT.</a:t>
            </a:r>
          </a:p>
          <a:p>
            <a:r>
              <a:rPr lang="en-US" sz="1200" dirty="0">
                <a:latin typeface="Times New Roman" pitchFamily="18" charset="0"/>
                <a:cs typeface="Times New Roman" pitchFamily="18" charset="0"/>
              </a:rPr>
              <a:t> </a:t>
            </a:r>
          </a:p>
          <a:p>
            <a:r>
              <a:rPr lang="en-US" sz="1200" dirty="0">
                <a:latin typeface="Times New Roman" pitchFamily="18" charset="0"/>
                <a:cs typeface="Times New Roman" pitchFamily="18" charset="0"/>
              </a:rPr>
              <a:t>We have some of the best trained and most professional officers, NCOs, and Soldiers that are proud of what they do and take the upmost pride in serving in America’s “Big Red One,” the oldest division in the Army.  We look forward to adding you, your capabilities and your family to our team.  Show up ready.  Be physically, mentally, and spiritually prepared to accept the challenges of standing up a new Battalion.  Expect your first few months to be focused on challenging METL based training, new equipment, and the fielding of new equipment.</a:t>
            </a:r>
          </a:p>
          <a:p>
            <a:r>
              <a:rPr lang="en-US" sz="1200" dirty="0">
                <a:latin typeface="Times New Roman" pitchFamily="18" charset="0"/>
                <a:cs typeface="Times New Roman" pitchFamily="18" charset="0"/>
              </a:rPr>
              <a:t> </a:t>
            </a:r>
          </a:p>
          <a:p>
            <a:r>
              <a:rPr lang="en-US" sz="1200" dirty="0">
                <a:latin typeface="Times New Roman" pitchFamily="18" charset="0"/>
                <a:cs typeface="Times New Roman" pitchFamily="18" charset="0"/>
              </a:rPr>
              <a:t>In closing, I don’t have to remind you that it takes special people to be part of today’s professional military.  You should be proud of yourself for serving during such a critical and important time in America’s history.  Thank you for your continued dedication to, and support of our National and military.</a:t>
            </a:r>
          </a:p>
          <a:p>
            <a:r>
              <a:rPr lang="en-US" sz="1200" dirty="0">
                <a:latin typeface="Times New Roman" pitchFamily="18" charset="0"/>
                <a:cs typeface="Times New Roman" pitchFamily="18" charset="0"/>
              </a:rPr>
              <a:t> </a:t>
            </a:r>
          </a:p>
          <a:p>
            <a:r>
              <a:rPr lang="en-US" sz="1200" dirty="0">
                <a:latin typeface="Times New Roman" pitchFamily="18" charset="0"/>
                <a:cs typeface="Times New Roman" pitchFamily="18" charset="0"/>
              </a:rPr>
              <a:t> </a:t>
            </a:r>
          </a:p>
          <a:p>
            <a:pPr algn="ctr"/>
            <a:r>
              <a:rPr lang="en-US" sz="3200" dirty="0">
                <a:latin typeface="Times New Roman" pitchFamily="18" charset="0"/>
                <a:cs typeface="Times New Roman" pitchFamily="18" charset="0"/>
              </a:rPr>
              <a:t>Get After It!!!</a:t>
            </a:r>
          </a:p>
          <a:p>
            <a:r>
              <a:rPr lang="en-US" sz="1200" dirty="0">
                <a:latin typeface="Times New Roman" pitchFamily="18" charset="0"/>
                <a:cs typeface="Times New Roman" pitchFamily="18" charset="0"/>
              </a:rPr>
              <a:t> </a:t>
            </a:r>
          </a:p>
          <a:p>
            <a:r>
              <a:rPr lang="en-US" sz="1200" dirty="0">
                <a:latin typeface="Times New Roman" pitchFamily="18" charset="0"/>
                <a:cs typeface="Times New Roman" pitchFamily="18" charset="0"/>
              </a:rPr>
              <a:t> </a:t>
            </a:r>
          </a:p>
          <a:p>
            <a:r>
              <a:rPr lang="en-US" sz="1200" dirty="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(First Mi. Last</a:t>
            </a:r>
            <a:r>
              <a:rPr lang="en-US" sz="1200" dirty="0" smtClean="0">
                <a:latin typeface="Times New Roman" pitchFamily="18" charset="0"/>
                <a:cs typeface="Times New Roman" pitchFamily="18" charset="0"/>
              </a:rPr>
              <a:t>)</a:t>
            </a:r>
            <a:r>
              <a:rPr lang="en-US" sz="1200" dirty="0">
                <a:latin typeface="Times New Roman" pitchFamily="18" charset="0"/>
                <a:cs typeface="Times New Roman" pitchFamily="18" charset="0"/>
              </a:rPr>
              <a:t>	     	                             </a:t>
            </a:r>
            <a:r>
              <a:rPr lang="en-US" sz="1200" dirty="0" smtClean="0">
                <a:latin typeface="Times New Roman" pitchFamily="18" charset="0"/>
                <a:cs typeface="Times New Roman" pitchFamily="18" charset="0"/>
              </a:rPr>
              <a:t>(First Mi. Last)</a:t>
            </a:r>
            <a:endParaRPr lang="en-US" sz="1200" dirty="0">
              <a:latin typeface="Times New Roman" pitchFamily="18" charset="0"/>
              <a:cs typeface="Times New Roman" pitchFamily="18" charset="0"/>
            </a:endParaRPr>
          </a:p>
          <a:p>
            <a:r>
              <a:rPr lang="en-US" sz="1200" dirty="0" smtClean="0">
                <a:latin typeface="Times New Roman" pitchFamily="18" charset="0"/>
                <a:cs typeface="Times New Roman" pitchFamily="18" charset="0"/>
              </a:rPr>
              <a:t>Rank, Branch     </a:t>
            </a:r>
            <a:r>
              <a:rPr lang="en-US" sz="1200" dirty="0">
                <a:latin typeface="Times New Roman" pitchFamily="18" charset="0"/>
                <a:cs typeface="Times New Roman" pitchFamily="18" charset="0"/>
              </a:rPr>
              <a:t>	                             </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Rank</a:t>
            </a:r>
            <a:r>
              <a:rPr lang="en-US" sz="1200" dirty="0" smtClean="0">
                <a:latin typeface="Times New Roman" pitchFamily="18" charset="0"/>
                <a:cs typeface="Times New Roman" pitchFamily="18" charset="0"/>
              </a:rPr>
              <a:t>, Branch</a:t>
            </a:r>
            <a:endParaRPr lang="en-US" sz="1200" dirty="0">
              <a:latin typeface="Times New Roman" pitchFamily="18" charset="0"/>
              <a:cs typeface="Times New Roman" pitchFamily="18" charset="0"/>
            </a:endParaRPr>
          </a:p>
          <a:p>
            <a:r>
              <a:rPr lang="en-US" sz="1200" dirty="0">
                <a:latin typeface="Times New Roman" pitchFamily="18" charset="0"/>
                <a:cs typeface="Times New Roman" pitchFamily="18" charset="0"/>
              </a:rPr>
              <a:t>Battalion Command Sergeant </a:t>
            </a:r>
            <a:r>
              <a:rPr lang="en-US" sz="1200" dirty="0" smtClean="0">
                <a:latin typeface="Times New Roman" pitchFamily="18" charset="0"/>
                <a:cs typeface="Times New Roman" pitchFamily="18" charset="0"/>
              </a:rPr>
              <a:t>Major     </a:t>
            </a:r>
            <a:r>
              <a:rPr lang="en-US" sz="1200" dirty="0">
                <a:latin typeface="Times New Roman" pitchFamily="18" charset="0"/>
                <a:cs typeface="Times New Roman" pitchFamily="18" charset="0"/>
              </a:rPr>
              <a:t>	                             Commanding</a:t>
            </a:r>
          </a:p>
          <a:p>
            <a:endParaRPr lang="en-US" sz="1200" dirty="0"/>
          </a:p>
        </p:txBody>
      </p:sp>
      <p:pic>
        <p:nvPicPr>
          <p:cNvPr id="9" name="Picture 8" descr="701SupportBnDUI"/>
          <p:cNvPicPr/>
          <p:nvPr/>
        </p:nvPicPr>
        <p:blipFill>
          <a:blip r:embed="rId4" cstate="print"/>
          <a:srcRect/>
          <a:stretch>
            <a:fillRect/>
          </a:stretch>
        </p:blipFill>
        <p:spPr bwMode="auto">
          <a:xfrm>
            <a:off x="5562600" y="228600"/>
            <a:ext cx="990600" cy="1143000"/>
          </a:xfrm>
          <a:prstGeom prst="rect">
            <a:avLst/>
          </a:prstGeom>
          <a:noFill/>
          <a:ln w="9525" algn="in">
            <a:noFill/>
            <a:miter lim="800000"/>
            <a:headEnd/>
            <a:tailEnd/>
          </a:ln>
          <a:effectLst/>
        </p:spPr>
      </p:pic>
      <p:pic>
        <p:nvPicPr>
          <p:cNvPr id="14341" name="Picture 5" descr="http://3.bp.blogspot.com/_JutjHM7e6oY/R5gVOkX2g0I/AAAAAAAAACc/u2W1KJRAFS0/s320/Bid+Red+One.gif"/>
          <p:cNvPicPr>
            <a:picLocks noChangeAspect="1" noChangeArrowheads="1"/>
          </p:cNvPicPr>
          <p:nvPr/>
        </p:nvPicPr>
        <p:blipFill>
          <a:blip r:embed="rId5" cstate="print"/>
          <a:srcRect/>
          <a:stretch>
            <a:fillRect/>
          </a:stretch>
        </p:blipFill>
        <p:spPr bwMode="auto">
          <a:xfrm>
            <a:off x="381000" y="228601"/>
            <a:ext cx="838200" cy="125469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Words>
  <Application>Microsoft Office PowerPoint</Application>
  <PresentationFormat>On-screen Show (4:3)</PresentationFormat>
  <Paragraphs>28</Paragraphs>
  <Slides>2</Slides>
  <Notes>2</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1_Office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2014-12-17T18:43:34Z</dcterms:created>
  <dcterms:modified xsi:type="dcterms:W3CDTF">2014-12-17T18:44:52Z</dcterms:modified>
</cp:coreProperties>
</file>